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B0704-264E-431A-A023-4A9D7100B293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77238-DD7A-4B3B-9505-9DC7EE5B019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077238-DD7A-4B3B-9505-9DC7EE5B0194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cap="all" dirty="0" smtClean="0">
                <a:latin typeface="Times New Roman" pitchFamily="18" charset="0"/>
                <a:cs typeface="Times New Roman" pitchFamily="18" charset="0"/>
              </a:rPr>
              <a:t>1. АНАЛИЗ ФИНАНСОВЫХ РЕЗУЛЬТАТОВ деятельности организации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996952"/>
            <a:ext cx="8064896" cy="1872208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 Значение, содержание и информация для анализа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Порядок формирования прибыли организации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3.Факторы, влияющие на прибыль организации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 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показателей рентабельности</a:t>
            </a:r>
            <a:r>
              <a:rPr lang="ru-RU" sz="2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776792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667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процессе анализа необходимо изучить состав валовой прибыли, ее структуру, динамику и выполнение плана за отчетный год. При изучении динамики прибыли следует учитывать инфляционные факторы изменения ее суммы. Для этого выручку корректируют на средневзвешенный индекс роста цен на продукцию организации в среднем по отрасли, а затрат по проданной продукции уменьшают на их прирост в результате повышения цен на потребленные ресурсы за анализируемый период.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755413"/>
            <a:ext cx="864096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процессе анализа используются следующие показатели прибыли: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маржинальная прибыль — это разность между выручкой (нетто) и прямыми производственными затратами по проданной продукции;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прибыль от продажи продукции, работ и услуг представляет собой разность между суммой маржинальной прибыли и постоянными расходами отчетного периода;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77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валовая прибыль включает финансовые результаты от продажи продукции, работ и услуг, доходы и расходы от финансовой и инвестиционной деятельности, прочие доходы и расходы;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363272" cy="5361459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налогооблагаемая прибыль — это разность между валовой прибылью и коммерческими, управленческими расходами плюс сальдо прочих доходов и расходов организации;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чистая (нераспределенная) прибыль — это та прибыль, которая остается в распоряжении организации после уплаты всех налогов, экономических санкций и прочих обязательных отчислений;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капитализированная (реинвестированная) прибыль — это часть нераспределенной прибыли, которая направляется на фи­нансирование прироста активов;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потребляемая прибыль — та ее часть, которая расходуется на выплату дивидендов, персоналу организации или на соци­альные программы.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финансовых результатов деятельности организации строится на: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изучении изменений каждого показателя в сравнении, т. е. горизонтальном анализе;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  структурном анализе рассматриваемых статей;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изучении динамики изменения показателей за ряд периодов, т. е. трендовом анализе;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исследовании влияния отдельных факторов на прибыль, т. е. факторном анализе.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3.Факторы, влияющие на прибыль организации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4929411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 как основную часть прибыли организации получают от продажи выпускаемой продукции, сумма прибыли находится под взаимодействием многочисленных факторов: изменения объема, ассортимента, качества, структуры произведенной и проданной продукции, себестоимости отдельных изделий, уровня цен, эффективности использования производственных ресурсов.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Кроме того, на нее оказывают влияние соблюдение договорных обязательств, состояние расчетов между поставщиками и покупателями и другое. Из прибыли производятся отчисления в бюджет, уплачиваются проценты по кредитам банка.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Использование прибыли в качестве основного оценочного показателя способствует росту объема производства и продажи продукции, повышению его качества, улучшению использования имеющихся производственных ресурсов. Усиление роли прибыли обусловлено также действующей системой ее распределения, в соответствии с которой, повышается заинтересованность организаций в увеличении не только общей суммы прибыли, но и особенно той ее части, которая остается в распоряжении организации и используется в качестве главного источника средств, направляемых на производственное и социальное развитие, а также на материальное поощрение работников в соответствии с качеством затраченного труда.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Прибыль играет решающую роль в стимулировании дальнейшего повышения эффективности производства, усиления материальной заинтересованности работников в достижении высоких результатов деятельности своей организации. Дальнейшее усиление распределительной и стимулирующей роли прибыли связано с совершенствованием механизма ее распределения. Однако прибыль не может рассматриваться в качестве единственного и универсального показателя эффективности производства.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темпы роста стоимостных показателей превышают темпы роста производства конкретных видов продукции в натуральном выражении, имеет место снижение эффективности использования производственных ресурсов в расчете на единицу его полезного эффекта. Это находит выражение и в повышении материалоемкости, трудоемкости,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фондоемкости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и, в конечном счете, себестоимости единицы конкретных видов продукции в натуральных измерениях. В величине и темпах роста прибыли недостаточно полно отражается изменение объема и эффективности использования основных и оборотных средств.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8892480" cy="5865515"/>
          </a:xfrm>
        </p:spPr>
        <p:txBody>
          <a:bodyPr>
            <a:no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Изменение экономических показателей за любой временной период происходит под влиянием множества разнообразных факторов. Многообразие факторов, влияющих на прибыль, требует их классификации, которая в то же время имеет важное значение для определения основных направлений, поиска резервов повышения эффективности хозяйствования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Факторы, влияющие на прибыль, могут классифицироваться по разным признакам. Так выделяют внешние и внутренние факторы.  В свою очередь внутренние факторы подразделяются на производственные и непроизводственные. Непроизводственные факторы связаны в основном с коммерческой, природоохранной, претензионной и другими аналогичными видами деятельности организации. Производственные же факторы отражают наличие и использование основных элементов производственного процесса, участвующих в формировании прибыли - это средства труда, предметы труда и сам труд.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8964488" cy="4525963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каждому из этих элементов выделяются группы экстенсивных и интенсивных факторов.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процессе осуществления производственной деятельности, связанной с производством, продажей продукции и получением прибыли, эти факторы находятся в тесной взаимосвязи и зависимости.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Первичные факторы производства воздействуют на прибыль через систему обобщающих факторных показателей более высокого порядка. Эти показатели отражают, с одной стороны, объем, и эффективность использования их потребленной части, участвующей в формировании себестоимости.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Поскольку прибыль представляет собой разность между объемом произведенной продукции и ее себестоимостью, то ее величина и темпы роста зависят от тех же трех первичных факторов производства, которые воздействуют на прибыль через систему показателей объема продукции и издержек производства.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Autofit/>
          </a:bodyPr>
          <a:lstStyle/>
          <a:p>
            <a:r>
              <a:rPr lang="ru-RU" sz="3200" b="1" cap="all" dirty="0" smtClean="0">
                <a:latin typeface="Times New Roman" pitchFamily="18" charset="0"/>
                <a:cs typeface="Times New Roman" pitchFamily="18" charset="0"/>
              </a:rPr>
              <a:t>4.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Анализ показателей рентабельности</a:t>
            </a:r>
            <a:r>
              <a:rPr lang="ru-RU" sz="32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Общей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оценкой эффективности работы организации в рыночных условиях служат показатели рентабельности и интенсивности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производственных ресурсов организации.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Показатели рентабельности являются относительными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показателями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определяются как отношение прибыли к стоимости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используемых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организацией ресурсов.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зависимости от задач анализа рассчитывают разные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группы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показателей рентабельности.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Степень выгодности для организации продукции характеризует показатель ее рентабельности. Этот показатель исчисляется как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отношение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прибыли от продажи продукции к полной ее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себестоимости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 Значение, содержание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информация для анализа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46085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Функционирование организации в условиях рынка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зависит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ее способности получать доход или прибыль.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Прибыль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конечный финансовый результат деятельности организации, характеризующий ее эффективность. В условиях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рыночной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экономики прибыль выступает важнейшим фактором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стимулирования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производственной и предпринимательской деятельности. Налог на прибыль становится одним из основных источников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бюджета (федерального, республиканского, местного). За счет прибыли погашаются долговые обязательства организации перед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банком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инвесторами. Сумма прибыли определяется объемом продаж, качеством, ассортиментом и конкурентоспособностью продукции на внутреннем и внешнем рынках, уровнем затрат и инфляционными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19256" cy="5649491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определить рентабельность конкретного вида продукции, необходимо предварительно определить сумму прибыли по этой продукции. Для этого из цены продажи этого вида продукции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исключить сумму НДС и акцизов и вычесть ее полную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себестоимость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Отношение полученной суммы прибыли к полной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себестоимости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покажет уровень рентабельности конкретного вида продукции. Анализ рентабельности продукции проводится сравнением показателей отчетного года с предыдущим годом и планом.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Рентабельность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всей проданной продукции зависит 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уровня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рентабельности отдельных видов продукции и их удельного веса в общем объеме продаж.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оценки рентабельности рассчитывают два типа коэффициентов: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рентабельность капитала;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рентабельность деятельности.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Таблица 1 – Алгоритм расчета показателей рентабельности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764704"/>
          <a:ext cx="8496944" cy="5434897"/>
        </p:xfrm>
        <a:graphic>
          <a:graphicData uri="http://schemas.openxmlformats.org/drawingml/2006/table">
            <a:tbl>
              <a:tblPr/>
              <a:tblGrid>
                <a:gridCol w="2880320"/>
                <a:gridCol w="5616624"/>
              </a:tblGrid>
              <a:tr h="288032">
                <a:tc>
                  <a:txBody>
                    <a:bodyPr/>
                    <a:lstStyle/>
                    <a:p>
                      <a:pPr marL="359410"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Показатели</a:t>
                      </a:r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9410"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Алгоритм расчета</a:t>
                      </a:r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454">
                <a:tc gridSpan="2">
                  <a:txBody>
                    <a:bodyPr/>
                    <a:lstStyle/>
                    <a:p>
                      <a:pPr marL="359410" indent="-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Рентабельность капитала</a:t>
                      </a:r>
                    </a:p>
                  </a:txBody>
                  <a:tcPr marL="57122" marR="57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3680">
                <a:tc>
                  <a:txBody>
                    <a:bodyPr/>
                    <a:lstStyle/>
                    <a:p>
                      <a:pPr marL="359410" indent="-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Рентабельность активов, %</a:t>
                      </a:r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8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Рентабельность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внеоборотных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активов, %</a:t>
                      </a:r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8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Рентабельность оборотных активов, %</a:t>
                      </a:r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8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Рентабельность собственного капитала, %</a:t>
                      </a:r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8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Рентабельность перманентного капитала, %</a:t>
                      </a:r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8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Рентабельность функционирующего капитала, %</a:t>
                      </a:r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885"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Рентабельность деятельности</a:t>
                      </a:r>
                    </a:p>
                  </a:txBody>
                  <a:tcPr marL="57122" marR="57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4298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Рентабельность продаж, %</a:t>
                      </a:r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8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Рентабельность основной деятельности, %</a:t>
                      </a:r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7122" marR="571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3419872" y="1412776"/>
          <a:ext cx="3528392" cy="457200"/>
        </p:xfrm>
        <a:graphic>
          <a:graphicData uri="http://schemas.openxmlformats.org/presentationml/2006/ole">
            <p:oleObj spid="_x0000_s32777" name="Формула" r:id="rId3" imgW="3238500" imgH="457200" progId="Equation.3">
              <p:embed/>
            </p:oleObj>
          </a:graphicData>
        </a:graphic>
      </p:graphicFrame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3275856" y="1988839"/>
          <a:ext cx="5328592" cy="507485"/>
        </p:xfrm>
        <a:graphic>
          <a:graphicData uri="http://schemas.openxmlformats.org/presentationml/2006/ole">
            <p:oleObj spid="_x0000_s32779" name="Формула" r:id="rId4" imgW="4800600" imgH="457200" progId="Equation.3">
              <p:embed/>
            </p:oleObj>
          </a:graphicData>
        </a:graphic>
      </p:graphicFrame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81" name="Object 13"/>
          <p:cNvGraphicFramePr>
            <a:graphicFrameLocks noChangeAspect="1"/>
          </p:cNvGraphicFramePr>
          <p:nvPr/>
        </p:nvGraphicFramePr>
        <p:xfrm>
          <a:off x="3347864" y="2492895"/>
          <a:ext cx="4752528" cy="503579"/>
        </p:xfrm>
        <a:graphic>
          <a:graphicData uri="http://schemas.openxmlformats.org/presentationml/2006/ole">
            <p:oleObj spid="_x0000_s32781" name="Формула" r:id="rId5" imgW="4318000" imgH="457200" progId="Equation.3">
              <p:embed/>
            </p:oleObj>
          </a:graphicData>
        </a:graphic>
      </p:graphicFrame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83" name="Object 15"/>
          <p:cNvGraphicFramePr>
            <a:graphicFrameLocks noChangeAspect="1"/>
          </p:cNvGraphicFramePr>
          <p:nvPr/>
        </p:nvGraphicFramePr>
        <p:xfrm>
          <a:off x="3203848" y="3068960"/>
          <a:ext cx="5112568" cy="505986"/>
        </p:xfrm>
        <a:graphic>
          <a:graphicData uri="http://schemas.openxmlformats.org/presentationml/2006/ole">
            <p:oleObj spid="_x0000_s32783" name="Формула" r:id="rId6" imgW="4622800" imgH="457200" progId="Equation.3">
              <p:embed/>
            </p:oleObj>
          </a:graphicData>
        </a:graphic>
      </p:graphicFrame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85" name="Object 17"/>
          <p:cNvGraphicFramePr>
            <a:graphicFrameLocks noChangeAspect="1"/>
          </p:cNvGraphicFramePr>
          <p:nvPr/>
        </p:nvGraphicFramePr>
        <p:xfrm>
          <a:off x="3347864" y="3573016"/>
          <a:ext cx="5184576" cy="506842"/>
        </p:xfrm>
        <a:graphic>
          <a:graphicData uri="http://schemas.openxmlformats.org/presentationml/2006/ole">
            <p:oleObj spid="_x0000_s32785" name="Формула" r:id="rId7" imgW="4673600" imgH="457200" progId="Equation.3">
              <p:embed/>
            </p:oleObj>
          </a:graphicData>
        </a:graphic>
      </p:graphicFrame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87" name="Object 19"/>
          <p:cNvGraphicFramePr>
            <a:graphicFrameLocks noChangeAspect="1"/>
          </p:cNvGraphicFramePr>
          <p:nvPr/>
        </p:nvGraphicFramePr>
        <p:xfrm>
          <a:off x="3275856" y="4221088"/>
          <a:ext cx="5429103" cy="504056"/>
        </p:xfrm>
        <a:graphic>
          <a:graphicData uri="http://schemas.openxmlformats.org/presentationml/2006/ole">
            <p:oleObj spid="_x0000_s32787" name="Формула" r:id="rId8" imgW="4927600" imgH="457200" progId="Equation.3">
              <p:embed/>
            </p:oleObj>
          </a:graphicData>
        </a:graphic>
      </p:graphicFrame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89" name="Object 21"/>
          <p:cNvGraphicFramePr>
            <a:graphicFrameLocks noChangeAspect="1"/>
          </p:cNvGraphicFramePr>
          <p:nvPr/>
        </p:nvGraphicFramePr>
        <p:xfrm>
          <a:off x="3347864" y="5157192"/>
          <a:ext cx="4752528" cy="507187"/>
        </p:xfrm>
        <a:graphic>
          <a:graphicData uri="http://schemas.openxmlformats.org/presentationml/2006/ole">
            <p:oleObj spid="_x0000_s32789" name="Формула" r:id="rId9" imgW="3505200" imgH="457200" progId="Equation.3">
              <p:embed/>
            </p:oleObj>
          </a:graphicData>
        </a:graphic>
      </p:graphicFrame>
      <p:sp>
        <p:nvSpPr>
          <p:cNvPr id="3279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91" name="Object 23"/>
          <p:cNvGraphicFramePr>
            <a:graphicFrameLocks noChangeAspect="1"/>
          </p:cNvGraphicFramePr>
          <p:nvPr/>
        </p:nvGraphicFramePr>
        <p:xfrm>
          <a:off x="3347864" y="5733256"/>
          <a:ext cx="4176464" cy="385192"/>
        </p:xfrm>
        <a:graphic>
          <a:graphicData uri="http://schemas.openxmlformats.org/presentationml/2006/ole">
            <p:oleObj spid="_x0000_s32791" name="Формула" r:id="rId10" imgW="271780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оценки финансовых результатов включает также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относительные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показатели, такие, как рентабельность работы организации, ее продукции и капитала.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финансовых результатов деятельности организации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предусматривает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оценку динамики абсолютных и относительных показателей (прибыли и рентабельности);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влияния отдельных факторов на размер прибыли и уровень рентабельности;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выявление резервов роста прибыли и рентабельности;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порога прибыли.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8424936" cy="5433467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Обобщенная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информация о финансовых результатах представлена в формах  бухгалтерской отчетности, а также в форме № 11 статистической отчетности. Кроме того, используются данные бизнес-плана и аналитического бухгалтерского учета к счетам 90 «Продажи», 91 «Прочие доходы и расходы» и 99 «Прибыли и убытки».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23528" y="836712"/>
            <a:ext cx="84249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условиях инфляции прибыль в бухгалтерской отчетности  организаций завышается. В условиях инфляции оценка активов организации не отражает их реальной стоимости: основные средства, материальные и товарные запасы неоправданно занижены. Это приводит и к занижению соответствующих расходов (в том числе амортизации), а следовательно, к искажению себестоимости продукции и размера прибыли. В результате у организации в виде налога изымается часть необходимого продукта, что нарушает нормальный процесс воспроизводства. Кроме того, финансовые результаты организации зависят от выбранной политики, обеспечивающей возможность маневра в распределении затрат между готовой продукцией и незавершенным производством, списании расходов будущих периодов, создании оценочных резервов.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95536" y="805354"/>
            <a:ext cx="842493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сопоставлении финансовых результатов за ряд смежных периодов следует учитывать изменение методологии учета и принятую в организации учетную политику. К вопросам учетной политики организации относятся: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выбор метода начисления амортизации основных средств и нематериальных активов;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выбор метода оценки материалов при их отпуске в производство;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выбор порядка отнесения на себестоимость продукции отдельных видов расходов (создание резервов);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состава косвенных (накладных) расходов и метода их распределения.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1520" y="-114446"/>
            <a:ext cx="8568952" cy="156966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Порядок формирования прибыли организации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Базой порядка формирования прибыли служит принятая для всех организаций, независимо от форм собственности, единая модель (рисунок 1).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122" name="Group 2"/>
          <p:cNvGrpSpPr>
            <a:grpSpLocks noChangeAspect="1"/>
          </p:cNvGrpSpPr>
          <p:nvPr/>
        </p:nvGrpSpPr>
        <p:grpSpPr bwMode="auto">
          <a:xfrm>
            <a:off x="611560" y="1484784"/>
            <a:ext cx="8064896" cy="4309120"/>
            <a:chOff x="2287" y="2556"/>
            <a:chExt cx="7106" cy="6336"/>
          </a:xfrm>
        </p:grpSpPr>
        <p:sp>
          <p:nvSpPr>
            <p:cNvPr id="5148" name="AutoShape 28"/>
            <p:cNvSpPr>
              <a:spLocks noChangeAspect="1" noChangeArrowheads="1" noTextEdit="1"/>
            </p:cNvSpPr>
            <p:nvPr/>
          </p:nvSpPr>
          <p:spPr bwMode="auto">
            <a:xfrm>
              <a:off x="2287" y="2556"/>
              <a:ext cx="7106" cy="633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7" name="Text Box 27"/>
            <p:cNvSpPr txBox="1">
              <a:spLocks noChangeArrowheads="1"/>
            </p:cNvSpPr>
            <p:nvPr/>
          </p:nvSpPr>
          <p:spPr bwMode="auto">
            <a:xfrm>
              <a:off x="5692" y="5724"/>
              <a:ext cx="592" cy="432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(+)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6" name="Rectangle 26"/>
            <p:cNvSpPr>
              <a:spLocks noChangeArrowheads="1"/>
            </p:cNvSpPr>
            <p:nvPr/>
          </p:nvSpPr>
          <p:spPr bwMode="auto">
            <a:xfrm>
              <a:off x="2583" y="2988"/>
              <a:ext cx="3109" cy="100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Выручка 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5" name="Rectangle 25"/>
            <p:cNvSpPr>
              <a:spLocks noChangeArrowheads="1"/>
            </p:cNvSpPr>
            <p:nvPr/>
          </p:nvSpPr>
          <p:spPr bwMode="auto">
            <a:xfrm>
              <a:off x="2583" y="4716"/>
              <a:ext cx="2961" cy="43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Валовая прибыль 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4" name="Rectangle 24"/>
            <p:cNvSpPr>
              <a:spLocks noChangeArrowheads="1"/>
            </p:cNvSpPr>
            <p:nvPr/>
          </p:nvSpPr>
          <p:spPr bwMode="auto">
            <a:xfrm>
              <a:off x="2541" y="5521"/>
              <a:ext cx="3003" cy="92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Сальдо прочих доходов и расходов 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3" name="Rectangle 23"/>
            <p:cNvSpPr>
              <a:spLocks noChangeArrowheads="1"/>
            </p:cNvSpPr>
            <p:nvPr/>
          </p:nvSpPr>
          <p:spPr bwMode="auto">
            <a:xfrm>
              <a:off x="2604" y="7020"/>
              <a:ext cx="2940" cy="13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Налог на прибыль и иные аналогичные обязательные платежи 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2" name="Rectangle 22"/>
            <p:cNvSpPr>
              <a:spLocks noChangeArrowheads="1"/>
            </p:cNvSpPr>
            <p:nvPr/>
          </p:nvSpPr>
          <p:spPr bwMode="auto">
            <a:xfrm>
              <a:off x="6432" y="7109"/>
              <a:ext cx="2834" cy="4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Прибыль до налогообложения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1" name="Rectangle 21"/>
            <p:cNvSpPr>
              <a:spLocks noChangeArrowheads="1"/>
            </p:cNvSpPr>
            <p:nvPr/>
          </p:nvSpPr>
          <p:spPr bwMode="auto">
            <a:xfrm>
              <a:off x="6432" y="6012"/>
              <a:ext cx="2813" cy="43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Прибыль от продаж 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40" name="Rectangle 20"/>
            <p:cNvSpPr>
              <a:spLocks noChangeArrowheads="1"/>
            </p:cNvSpPr>
            <p:nvPr/>
          </p:nvSpPr>
          <p:spPr bwMode="auto">
            <a:xfrm>
              <a:off x="6432" y="4356"/>
              <a:ext cx="2898" cy="93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Коммерческие и управленческие расходы 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9" name="Rectangle 19"/>
            <p:cNvSpPr>
              <a:spLocks noChangeArrowheads="1"/>
            </p:cNvSpPr>
            <p:nvPr/>
          </p:nvSpPr>
          <p:spPr bwMode="auto">
            <a:xfrm>
              <a:off x="6432" y="2988"/>
              <a:ext cx="2813" cy="86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Себестоимость продаж 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8" name="Line 18"/>
            <p:cNvSpPr>
              <a:spLocks noChangeShapeType="1"/>
            </p:cNvSpPr>
            <p:nvPr/>
          </p:nvSpPr>
          <p:spPr bwMode="auto">
            <a:xfrm>
              <a:off x="5692" y="3564"/>
              <a:ext cx="7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7" name="Line 17"/>
            <p:cNvSpPr>
              <a:spLocks noChangeShapeType="1"/>
            </p:cNvSpPr>
            <p:nvPr/>
          </p:nvSpPr>
          <p:spPr bwMode="auto">
            <a:xfrm>
              <a:off x="5544" y="4860"/>
              <a:ext cx="8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 flipV="1">
              <a:off x="5544" y="6156"/>
              <a:ext cx="88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5" name="Line 15"/>
            <p:cNvSpPr>
              <a:spLocks noChangeShapeType="1"/>
            </p:cNvSpPr>
            <p:nvPr/>
          </p:nvSpPr>
          <p:spPr bwMode="auto">
            <a:xfrm flipH="1" flipV="1">
              <a:off x="7765" y="7596"/>
              <a:ext cx="1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4" name="Line 14"/>
            <p:cNvSpPr>
              <a:spLocks noChangeShapeType="1"/>
            </p:cNvSpPr>
            <p:nvPr/>
          </p:nvSpPr>
          <p:spPr bwMode="auto">
            <a:xfrm flipH="1" flipV="1">
              <a:off x="7765" y="6444"/>
              <a:ext cx="1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3" name="Line 13"/>
            <p:cNvSpPr>
              <a:spLocks noChangeShapeType="1"/>
            </p:cNvSpPr>
            <p:nvPr/>
          </p:nvSpPr>
          <p:spPr bwMode="auto">
            <a:xfrm>
              <a:off x="7765" y="5292"/>
              <a:ext cx="1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 flipH="1">
              <a:off x="4064" y="3996"/>
              <a:ext cx="1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5840" y="2988"/>
              <a:ext cx="444" cy="432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(-)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0" name="Text Box 10"/>
            <p:cNvSpPr txBox="1">
              <a:spLocks noChangeArrowheads="1"/>
            </p:cNvSpPr>
            <p:nvPr/>
          </p:nvSpPr>
          <p:spPr bwMode="auto">
            <a:xfrm>
              <a:off x="5840" y="4284"/>
              <a:ext cx="444" cy="432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(-)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5840" y="6876"/>
              <a:ext cx="444" cy="432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(-)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28" name="Text Box 8"/>
            <p:cNvSpPr txBox="1">
              <a:spLocks noChangeArrowheads="1"/>
            </p:cNvSpPr>
            <p:nvPr/>
          </p:nvSpPr>
          <p:spPr bwMode="auto">
            <a:xfrm>
              <a:off x="7913" y="7884"/>
              <a:ext cx="589" cy="432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(=)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7913" y="6588"/>
              <a:ext cx="589" cy="432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(=)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7913" y="5436"/>
              <a:ext cx="591" cy="432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(=)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25" name="Text Box 5"/>
            <p:cNvSpPr txBox="1">
              <a:spLocks noChangeArrowheads="1"/>
            </p:cNvSpPr>
            <p:nvPr/>
          </p:nvSpPr>
          <p:spPr bwMode="auto">
            <a:xfrm>
              <a:off x="4212" y="4140"/>
              <a:ext cx="590" cy="432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(=)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6284" y="8316"/>
              <a:ext cx="2814" cy="43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Чистая прибыль 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23" name="Line 3"/>
            <p:cNvSpPr>
              <a:spLocks noChangeShapeType="1"/>
            </p:cNvSpPr>
            <p:nvPr/>
          </p:nvSpPr>
          <p:spPr bwMode="auto">
            <a:xfrm>
              <a:off x="5544" y="7452"/>
              <a:ext cx="8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67" name="Rectangle 47"/>
          <p:cNvSpPr>
            <a:spLocks noChangeArrowheads="1"/>
          </p:cNvSpPr>
          <p:nvPr/>
        </p:nvSpPr>
        <p:spPr bwMode="auto">
          <a:xfrm>
            <a:off x="0" y="608836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382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Рисунок 1 - Схема формирования чистой прибыли организации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95536" y="836712"/>
            <a:ext cx="842493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Прибыль, которая учитывает все результаты производственно-хозяйственной деятельности организации называется прибылью до налогообложения. Она включает: прибыль от продажи продукции (работ, услуг), прибыль от прочей продажи, доходов по прочим операциям, уменьшенным на сумму расходов по этим операциям.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24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Кроме того, различают прибыль, облагаемую налогом, и прибыль, необлагаемую налогом.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24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После формирования прибыли организация производит уплату налогов, а оставшаяся часть прибыли в распоряжении организации, т.е. часть прибыли оставшаяся после уплаты налога на прибыль, называется чистой прибылью.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827584" y="661198"/>
            <a:ext cx="799288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243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Чистая прибыль, представляет собой разность между прибылью до налогообложения и налоговыми платежами за счет нее. Этой прибылью организация может распоряжаться по собственному усмотрению: на производственное развитие, социальное развитие, поощрение работников и дивиденды по акциям, остальная нераспределенная прибыль, оставаясь в распоряжении организации, направляется на увеличение собственного капитала фирмы и может быть перераспределена в резервный фонд - фонд непредвиденных потерь, убытков; накопительный фонд - формирование средств для производственного развития; фонд потребления - средства для премирования сотрудников, оказание материальной помощи; фонд социального развития - на различные праздничные мероприятия.</a:t>
            </a: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1748</Words>
  <Application>Microsoft Office PowerPoint</Application>
  <PresentationFormat>Экран (4:3)</PresentationFormat>
  <Paragraphs>97</Paragraphs>
  <Slides>21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Microsoft Equation 3.0</vt:lpstr>
      <vt:lpstr>1. АНАЛИЗ ФИНАНСОВЫХ РЕЗУЛЬТАТОВ деятельности организации </vt:lpstr>
      <vt:lpstr>1.  Значение, содержание  и информация для анализа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3.Факторы, влияющие на прибыль организации</vt:lpstr>
      <vt:lpstr>Слайд 15</vt:lpstr>
      <vt:lpstr>Слайд 16</vt:lpstr>
      <vt:lpstr>Слайд 17</vt:lpstr>
      <vt:lpstr>Слайд 18</vt:lpstr>
      <vt:lpstr>4.   Анализ показателей рентабельности    </vt:lpstr>
      <vt:lpstr>Слайд 20</vt:lpstr>
      <vt:lpstr>Таблица 1 – Алгоритм расчета показателей рентабельности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АНАЛИЗ ФИНАНСОВЫХ РЕЗУЛЬТАТОВ деятельности организации </dc:title>
  <dc:creator>Ирина</dc:creator>
  <cp:lastModifiedBy>Ирина</cp:lastModifiedBy>
  <cp:revision>11</cp:revision>
  <dcterms:created xsi:type="dcterms:W3CDTF">2015-05-21T08:24:51Z</dcterms:created>
  <dcterms:modified xsi:type="dcterms:W3CDTF">2015-05-21T10:00:17Z</dcterms:modified>
</cp:coreProperties>
</file>